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12192000"/>
  <p:notesSz cx="6858000" cy="9144000"/>
  <p:embeddedFontLst>
    <p:embeddedFont>
      <p:font typeface="Libre Franklin"/>
      <p:regular r:id="rId42"/>
      <p:bold r:id="rId43"/>
      <p:italic r:id="rId44"/>
      <p:boldItalic r:id="rId45"/>
    </p:embeddedFont>
    <p:embeddedFont>
      <p:font typeface="Quattrocento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jzW9iR1W9YXhRBMI2XLze3QTcD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F78107D-CBFE-444F-BB96-DF9A03DDCB8D}">
  <a:tblStyle styleId="{4F78107D-CBFE-444F-BB96-DF9A03DDCB8D}" styleName="Table_0">
    <a:wholeTbl>
      <a:tcTxStyle b="off" i="off">
        <a:font>
          <a:latin typeface="Franklin Gothic Book"/>
          <a:ea typeface="Franklin Gothic Book"/>
          <a:cs typeface="Franklin Gothic Book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FF1F3"/>
          </a:solidFill>
        </a:fill>
      </a:tcStyle>
    </a:wholeTbl>
    <a:band1H>
      <a:tcTxStyle/>
      <a:tcStyle>
        <a:fill>
          <a:solidFill>
            <a:srgbClr val="DEE1E5"/>
          </a:solidFill>
        </a:fill>
      </a:tcStyle>
    </a:band1H>
    <a:band2H>
      <a:tcTxStyle/>
    </a:band2H>
    <a:band1V>
      <a:tcTxStyle/>
      <a:tcStyle>
        <a:fill>
          <a:solidFill>
            <a:srgbClr val="DEE1E5"/>
          </a:solidFill>
        </a:fill>
      </a:tcStyle>
    </a:band1V>
    <a:band2V>
      <a:tcTxStyle/>
    </a:band2V>
    <a:lastCol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LibreFranklin-regular.fntdata"/><Relationship Id="rId41" Type="http://schemas.openxmlformats.org/officeDocument/2006/relationships/slide" Target="slides/slide36.xml"/><Relationship Id="rId44" Type="http://schemas.openxmlformats.org/officeDocument/2006/relationships/font" Target="fonts/LibreFranklin-italic.fntdata"/><Relationship Id="rId43" Type="http://schemas.openxmlformats.org/officeDocument/2006/relationships/font" Target="fonts/LibreFranklin-bold.fntdata"/><Relationship Id="rId46" Type="http://schemas.openxmlformats.org/officeDocument/2006/relationships/font" Target="fonts/QuattrocentoSans-regular.fntdata"/><Relationship Id="rId45" Type="http://schemas.openxmlformats.org/officeDocument/2006/relationships/font" Target="fonts/LibreFranklin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QuattrocentoSans-italic.fntdata"/><Relationship Id="rId47" Type="http://schemas.openxmlformats.org/officeDocument/2006/relationships/font" Target="fonts/QuattrocentoSans-bold.fntdata"/><Relationship Id="rId49" Type="http://schemas.openxmlformats.org/officeDocument/2006/relationships/font" Target="fonts/Quattrocento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g chiếu Tiêu đề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8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Quattrocento Sans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8"/>
          <p:cNvSpPr txBox="1"/>
          <p:nvPr>
            <p:ph idx="1" type="subTitle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cxnSp>
        <p:nvCxnSpPr>
          <p:cNvPr id="21" name="Google Shape;21;p38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38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8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8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ề và Văn bản Dọc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7"/>
          <p:cNvSpPr txBox="1"/>
          <p:nvPr>
            <p:ph idx="1" type="body"/>
          </p:nvPr>
        </p:nvSpPr>
        <p:spPr>
          <a:xfrm rot="5400000">
            <a:off x="4246034" y="-1040553"/>
            <a:ext cx="3760891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4" name="Google Shape;84;p47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7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7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ề và Văn bản Dọc" showMasterSp="0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8"/>
          <p:cNvSpPr txBox="1"/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8"/>
          <p:cNvSpPr txBox="1"/>
          <p:nvPr>
            <p:ph idx="1" type="body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1" name="Google Shape;91;p48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8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8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i nội dung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9"/>
          <p:cNvSpPr txBox="1"/>
          <p:nvPr>
            <p:ph idx="1" type="body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8" name="Google Shape;28;p39"/>
          <p:cNvSpPr txBox="1"/>
          <p:nvPr>
            <p:ph idx="2" type="body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9" name="Google Shape;29;p39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9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ề và nội dung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0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5" name="Google Shape;35;p40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0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0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Đầu trang của Mục" showMasterSp="0" type="secHead">
  <p:cSld name="SECTION_HEADER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1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Quattrocento Sans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1"/>
          <p:cNvSpPr txBox="1"/>
          <p:nvPr>
            <p:ph idx="1" type="body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42" name="Google Shape;42;p41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41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1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1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 sánh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2"/>
          <p:cNvSpPr txBox="1"/>
          <p:nvPr>
            <p:ph idx="1" type="body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42"/>
          <p:cNvSpPr txBox="1"/>
          <p:nvPr>
            <p:ph idx="2" type="body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0" name="Google Shape;50;p42"/>
          <p:cNvSpPr txBox="1"/>
          <p:nvPr>
            <p:ph idx="3" type="body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42"/>
          <p:cNvSpPr txBox="1"/>
          <p:nvPr>
            <p:ph idx="4" type="body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2" name="Google Shape;52;p42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2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2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ỉ Tiêu đề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3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3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3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ống" showMasterSp="0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4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4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4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ội dung có Chú thích" showMasterSp="0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5"/>
          <p:cNvSpPr txBox="1"/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5"/>
          <p:cNvSpPr txBox="1"/>
          <p:nvPr>
            <p:ph idx="1" type="body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9" name="Google Shape;69;p45"/>
          <p:cNvSpPr txBox="1"/>
          <p:nvPr>
            <p:ph idx="2" type="body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45"/>
          <p:cNvSpPr txBox="1"/>
          <p:nvPr>
            <p:ph idx="10" type="dt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5"/>
          <p:cNvSpPr txBox="1"/>
          <p:nvPr>
            <p:ph idx="11" type="ftr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Ảnh có Chú thích" showMasterSp="0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6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6"/>
          <p:cNvSpPr/>
          <p:nvPr>
            <p:ph idx="2" type="pic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457200" spcFirstLastPara="1" rIns="0" wrap="square" tIns="457200">
            <a:normAutofit/>
          </a:bodyPr>
          <a:lstStyle>
            <a:lvl1pPr lv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76" name="Google Shape;76;p46"/>
          <p:cNvSpPr txBox="1"/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6"/>
          <p:cNvSpPr txBox="1"/>
          <p:nvPr>
            <p:ph idx="1" type="body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46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6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6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3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  <a:defRPr b="0" i="0" sz="47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37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925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 "/>
              <a:defRPr b="0" i="0" sz="19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◦"/>
              <a:defRPr b="0" i="0" sz="17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3" name="Google Shape;13;p37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4" name="Google Shape;14;p37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5" name="Google Shape;15;p37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6" name="Google Shape;16;p37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4.jpg"/><Relationship Id="rId9" Type="http://schemas.openxmlformats.org/officeDocument/2006/relationships/image" Target="../media/image22.jpg"/><Relationship Id="rId5" Type="http://schemas.openxmlformats.org/officeDocument/2006/relationships/image" Target="../media/image9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8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gif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5.jp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/>
          <p:nvPr>
            <p:ph type="ctrTitle"/>
          </p:nvPr>
        </p:nvSpPr>
        <p:spPr>
          <a:xfrm>
            <a:off x="4920781" y="0"/>
            <a:ext cx="7007290" cy="31164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Quattrocento Sans"/>
              <a:buNone/>
            </a:pPr>
            <a:r>
              <a:rPr lang="en-GB" sz="5400"/>
              <a:t>Trích xuất thông tin thẻ căn cước công dân</a:t>
            </a:r>
            <a:endParaRPr sz="5400"/>
          </a:p>
        </p:txBody>
      </p:sp>
      <p:pic>
        <p:nvPicPr>
          <p:cNvPr descr="Hình ảnh có toà nhà, chỗ ngồi, băng ghế, cạnh bên&#10;&#10;Mô tả được tự động tạo" id="99" name="Google Shape;9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463531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>
            <p:ph idx="1" type="subTitle"/>
          </p:nvPr>
        </p:nvSpPr>
        <p:spPr>
          <a:xfrm>
            <a:off x="4920781" y="4645151"/>
            <a:ext cx="6237670" cy="1780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cap="none"/>
              <a:t>GVHD: Nguyễn Thanh Tuấn</a:t>
            </a:r>
            <a:endParaRPr cap="none"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GB" sz="2000" cap="none"/>
              <a:t>Thành Viên: </a:t>
            </a:r>
            <a:endParaRPr/>
          </a:p>
        </p:txBody>
      </p:sp>
      <p:graphicFrame>
        <p:nvGraphicFramePr>
          <p:cNvPr id="101" name="Google Shape;101;p1"/>
          <p:cNvGraphicFramePr/>
          <p:nvPr/>
        </p:nvGraphicFramePr>
        <p:xfrm>
          <a:off x="6972174" y="523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{4F78107D-CBFE-444F-BB96-DF9A03DDCB8D}</a:tableStyleId>
              </a:tblPr>
              <a:tblGrid>
                <a:gridCol w="4265700"/>
              </a:tblGrid>
              <a:tr h="366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Phạm Văn Hạnh</a:t>
                      </a:r>
                      <a:endParaRPr sz="17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Trần Hữu Huy</a:t>
                      </a:r>
                      <a:endParaRPr sz="17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Nguyễn Trường Sơn</a:t>
                      </a:r>
                      <a:endParaRPr sz="17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/>
          <p:nvPr>
            <p:ph type="title"/>
          </p:nvPr>
        </p:nvSpPr>
        <p:spPr>
          <a:xfrm>
            <a:off x="1097280" y="286603"/>
            <a:ext cx="10058400" cy="1074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>
                <a:latin typeface="Quattrocento Sans"/>
                <a:ea typeface="Quattrocento Sans"/>
                <a:cs typeface="Quattrocento Sans"/>
                <a:sym typeface="Quattrocento Sans"/>
              </a:rPr>
              <a:t>Align image</a:t>
            </a:r>
            <a:endParaRPr/>
          </a:p>
        </p:txBody>
      </p:sp>
      <p:pic>
        <p:nvPicPr>
          <p:cNvPr id="168" name="Google Shape;168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951" y="2255096"/>
            <a:ext cx="4639736" cy="3479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0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5920" y="2545079"/>
            <a:ext cx="4639736" cy="289983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0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  <p:sp>
        <p:nvSpPr>
          <p:cNvPr id="171" name="Google Shape;171;p10"/>
          <p:cNvSpPr/>
          <p:nvPr/>
        </p:nvSpPr>
        <p:spPr>
          <a:xfrm>
            <a:off x="5741267" y="3670778"/>
            <a:ext cx="977152" cy="4840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17A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title"/>
          </p:nvPr>
        </p:nvSpPr>
        <p:spPr>
          <a:xfrm>
            <a:off x="1097280" y="286603"/>
            <a:ext cx="10058400" cy="1152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>
                <a:latin typeface="Quattrocento Sans"/>
                <a:ea typeface="Quattrocento Sans"/>
                <a:cs typeface="Quattrocento Sans"/>
                <a:sym typeface="Quattrocento Sans"/>
              </a:rPr>
              <a:t>5. Detector</a:t>
            </a:r>
            <a:endParaRPr/>
          </a:p>
        </p:txBody>
      </p:sp>
      <p:pic>
        <p:nvPicPr>
          <p:cNvPr id="177" name="Google Shape;177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3943" y="2030897"/>
            <a:ext cx="5609509" cy="403697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1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"/>
          <p:cNvSpPr txBox="1"/>
          <p:nvPr>
            <p:ph type="title"/>
          </p:nvPr>
        </p:nvSpPr>
        <p:spPr>
          <a:xfrm>
            <a:off x="1097280" y="286603"/>
            <a:ext cx="10058400" cy="11011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>
                <a:latin typeface="Quattrocento Sans"/>
                <a:ea typeface="Quattrocento Sans"/>
                <a:cs typeface="Quattrocento Sans"/>
                <a:sym typeface="Quattrocento Sans"/>
              </a:rPr>
              <a:t>Phát hiện các vùng thông tin</a:t>
            </a:r>
            <a:endParaRPr/>
          </a:p>
        </p:txBody>
      </p:sp>
      <p:pic>
        <p:nvPicPr>
          <p:cNvPr id="184" name="Google Shape;184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" y="2543131"/>
            <a:ext cx="4639736" cy="290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2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6626" y="2538901"/>
            <a:ext cx="4639736" cy="289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2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  <p:sp>
        <p:nvSpPr>
          <p:cNvPr id="187" name="Google Shape;187;p12"/>
          <p:cNvSpPr/>
          <p:nvPr/>
        </p:nvSpPr>
        <p:spPr>
          <a:xfrm>
            <a:off x="5839878" y="3787320"/>
            <a:ext cx="681317" cy="23308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17A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/>
          <p:nvPr>
            <p:ph type="title"/>
          </p:nvPr>
        </p:nvSpPr>
        <p:spPr>
          <a:xfrm>
            <a:off x="1097280" y="286603"/>
            <a:ext cx="10058400" cy="11084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>
                <a:latin typeface="Quattrocento Sans"/>
                <a:ea typeface="Quattrocento Sans"/>
                <a:cs typeface="Quattrocento Sans"/>
                <a:sym typeface="Quattrocento Sans"/>
              </a:rPr>
              <a:t>Cắt ảnh chứa các vùng thông tin</a:t>
            </a:r>
            <a:endParaRPr/>
          </a:p>
        </p:txBody>
      </p:sp>
      <p:pic>
        <p:nvPicPr>
          <p:cNvPr id="193" name="Google Shape;193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4044" y="1892958"/>
            <a:ext cx="4916557" cy="69436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3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  <p:pic>
        <p:nvPicPr>
          <p:cNvPr id="195" name="Google Shape;19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5590" y="2809692"/>
            <a:ext cx="4234069" cy="69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5772" y="2862358"/>
            <a:ext cx="2743200" cy="653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55590" y="3899857"/>
            <a:ext cx="4234069" cy="472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55590" y="5214835"/>
            <a:ext cx="4234069" cy="459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76400" y="5053843"/>
            <a:ext cx="2743200" cy="62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6401" y="3824630"/>
            <a:ext cx="2743200" cy="472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7. Reader</a:t>
            </a:r>
            <a:endParaRPr/>
          </a:p>
        </p:txBody>
      </p:sp>
      <p:pic>
        <p:nvPicPr>
          <p:cNvPr descr="Ảnh có chứa ảnh chụp màn hình&#10;&#10;Mô tả được tạo tự động" id="206" name="Google Shape;206;p1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0983" y="822548"/>
            <a:ext cx="4639736" cy="55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4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  <p:pic>
        <p:nvPicPr>
          <p:cNvPr id="208" name="Google Shape;208;p1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750" y="2922048"/>
            <a:ext cx="4640262" cy="227730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4"/>
          <p:cNvSpPr/>
          <p:nvPr/>
        </p:nvSpPr>
        <p:spPr>
          <a:xfrm>
            <a:off x="4616387" y="2922001"/>
            <a:ext cx="1120627" cy="2277356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210" name="Google Shape;210;p14"/>
          <p:cNvCxnSpPr>
            <a:endCxn id="209" idx="3"/>
          </p:cNvCxnSpPr>
          <p:nvPr/>
        </p:nvCxnSpPr>
        <p:spPr>
          <a:xfrm rot="10800000">
            <a:off x="5737014" y="4060679"/>
            <a:ext cx="1791300" cy="17631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VGG19</a:t>
            </a:r>
            <a:endParaRPr/>
          </a:p>
        </p:txBody>
      </p:sp>
      <p:pic>
        <p:nvPicPr>
          <p:cNvPr descr="Ảnh có chứa ảnh chụp màn hình&#10;&#10;Mô tả được tạo tự động" id="216" name="Google Shape;216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5375" y="2108200"/>
            <a:ext cx="7521576" cy="376078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5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VGG19</a:t>
            </a:r>
            <a:endParaRPr/>
          </a:p>
        </p:txBody>
      </p:sp>
      <p:sp>
        <p:nvSpPr>
          <p:cNvPr id="223" name="Google Shape;223;p16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Output của VGG19 là tập các feature maps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Bỏ hết các fully connected layer ở cuối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image_height = 32, image_max_width = 512, image_min_width = 32, ta sẽ cố ép ảnh đầu vào cho thỏa mãn đầu vào của model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-&gt; input_shape: (512, 32, 1) do đưa về dạng gray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Qua mạng CNN: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-&gt; output_shape: (max_seq_length=1024, 256)</a:t>
            </a:r>
            <a:endParaRPr/>
          </a:p>
        </p:txBody>
      </p:sp>
      <p:sp>
        <p:nvSpPr>
          <p:cNvPr id="224" name="Google Shape;224;p16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  <p:pic>
        <p:nvPicPr>
          <p:cNvPr id="225" name="Google Shape;22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5418" y="507298"/>
            <a:ext cx="4640262" cy="2277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6"/>
          <p:cNvSpPr/>
          <p:nvPr/>
        </p:nvSpPr>
        <p:spPr>
          <a:xfrm>
            <a:off x="9987379" y="506027"/>
            <a:ext cx="1168301" cy="2290439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Transformer</a:t>
            </a:r>
            <a:endParaRPr/>
          </a:p>
        </p:txBody>
      </p:sp>
      <p:sp>
        <p:nvSpPr>
          <p:cNvPr id="232" name="Google Shape;232;p17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Input Embedding + Positional Embedding</a:t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33" name="Google Shape;233;p17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  <p:pic>
        <p:nvPicPr>
          <p:cNvPr descr="Ảnh có chứa tòa nhà, vẽ&#10;&#10;Mô tả được tạo tự động" id="234" name="Google Shape;2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1012" y="2535909"/>
            <a:ext cx="3609975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Transformer</a:t>
            </a:r>
            <a:endParaRPr/>
          </a:p>
        </p:txBody>
      </p:sp>
      <p:sp>
        <p:nvSpPr>
          <p:cNvPr id="240" name="Google Shape;240;p18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Input Embedding + Positional Embedding</a:t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41" name="Google Shape;241;p18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  <p:pic>
        <p:nvPicPr>
          <p:cNvPr descr="Ảnh có chứa tòa nhà, vẽ&#10;&#10;Mô tả được tạo tự động" id="242" name="Google Shape;24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1012" y="2535909"/>
            <a:ext cx="3609975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ảnh chụp màn hình&#10;&#10;Mô tả được tạo tự động" id="243" name="Google Shape;24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1578" y="1678525"/>
            <a:ext cx="6088841" cy="4620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Transformer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Input Embedding + Positional Embedding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Self-Attention</a:t>
            </a:r>
            <a:endParaRPr/>
          </a:p>
        </p:txBody>
      </p:sp>
      <p:sp>
        <p:nvSpPr>
          <p:cNvPr id="250" name="Google Shape;250;p19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Nội dung</a:t>
            </a:r>
            <a:endParaRPr/>
          </a:p>
        </p:txBody>
      </p:sp>
      <p:sp>
        <p:nvSpPr>
          <p:cNvPr id="107" name="Google Shape;107;p2"/>
          <p:cNvSpPr txBox="1"/>
          <p:nvPr>
            <p:ph idx="1" type="body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1. Giới thiệu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2. Tiền xử lý dữ liệu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3. Pipeline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4. Cropper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5. Detector</a:t>
            </a:r>
            <a:endParaRPr/>
          </a:p>
        </p:txBody>
      </p:sp>
      <p:sp>
        <p:nvSpPr>
          <p:cNvPr id="108" name="Google Shape;108;p2"/>
          <p:cNvSpPr txBox="1"/>
          <p:nvPr>
            <p:ph idx="2" type="body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6. Face verification 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7. Reader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8. Kết quả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9. Demo</a:t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Self-Attention</a:t>
            </a:r>
            <a:endParaRPr/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Key, Query, Value</a:t>
            </a:r>
            <a:endParaRPr/>
          </a:p>
        </p:txBody>
      </p:sp>
      <p:sp>
        <p:nvSpPr>
          <p:cNvPr id="257" name="Google Shape;257;p20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Self-Attention</a:t>
            </a:r>
            <a:endParaRPr/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Input 1: [1, 0, 1, 0] </a:t>
            </a:r>
            <a:br>
              <a:rPr lang="en-GB"/>
            </a:br>
            <a:r>
              <a:rPr lang="en-GB"/>
              <a:t>Input 2: [0, 2, 0, 2]</a:t>
            </a:r>
            <a:br>
              <a:rPr lang="en-GB"/>
            </a:br>
            <a:r>
              <a:rPr lang="en-GB"/>
              <a:t>Input 3: [1, 1, 1, 1]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-&gt; khởi tạo weights cho key, query và value: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Key:  [[0, 0, 1],                        Query: [[1, 0, 1],                     Value: [[0, 2, 0],			</a:t>
            </a:r>
            <a:br>
              <a:rPr lang="en-GB"/>
            </a:br>
            <a:r>
              <a:rPr lang="en-GB"/>
              <a:t>          [1, 1, 0],			                 [1, 0, 0],   		                  [0, 3, 0],		</a:t>
            </a:r>
            <a:br>
              <a:rPr lang="en-GB"/>
            </a:br>
            <a:r>
              <a:rPr lang="en-GB"/>
              <a:t>          [0, 1, 0],			                 [0, 0, 1],		                          [1, 0, 3],		</a:t>
            </a:r>
            <a:br>
              <a:rPr lang="en-GB"/>
            </a:br>
            <a:r>
              <a:rPr lang="en-GB"/>
              <a:t>          [1, 1, 0]]		                         [0, 1, 1]]		                          [1, 1, 0]]		</a:t>
            </a:r>
            <a:endParaRPr/>
          </a:p>
        </p:txBody>
      </p:sp>
      <p:sp>
        <p:nvSpPr>
          <p:cNvPr id="264" name="Google Shape;264;p21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Self-Attention</a:t>
            </a:r>
            <a:endParaRPr/>
          </a:p>
        </p:txBody>
      </p:sp>
      <p:sp>
        <p:nvSpPr>
          <p:cNvPr id="270" name="Google Shape;270;p22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Tính trọng số Value cho từng input: </a:t>
            </a:r>
            <a:endParaRPr/>
          </a:p>
          <a:p>
            <a:pPr indent="-12065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                               [0, 2, 0]</a:t>
            </a:r>
            <a:br>
              <a:rPr lang="en-GB"/>
            </a:br>
            <a:r>
              <a:rPr lang="en-GB"/>
              <a:t>[1, 0, 1, 0]                [0, 3, 0]            [1, 2, 3] </a:t>
            </a:r>
            <a:br>
              <a:rPr lang="en-GB"/>
            </a:br>
            <a:r>
              <a:rPr lang="en-GB"/>
              <a:t>[0, 2, 0, 2]       x       [1, 0, 3] =         [2, 8, 0]</a:t>
            </a:r>
            <a:br>
              <a:rPr lang="en-GB"/>
            </a:br>
            <a:r>
              <a:rPr lang="en-GB"/>
              <a:t>[1, 1, 1, 1]                [1, 1, 0]            [2, 6, 3]</a:t>
            </a:r>
            <a:endParaRPr/>
          </a:p>
          <a:p>
            <a:pPr indent="-12065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Tính trọng số Key cho từng input:</a:t>
            </a:r>
            <a:endParaRPr/>
          </a:p>
          <a:p>
            <a:pPr indent="0" lvl="1" marL="20116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700"/>
              <a:buNone/>
            </a:pPr>
            <a:r>
              <a:t/>
            </a:r>
            <a:endParaRPr/>
          </a:p>
          <a:p>
            <a:pPr indent="0" lvl="1" marL="20116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700"/>
              <a:buNone/>
            </a:pPr>
            <a:r>
              <a:rPr lang="en-GB"/>
              <a:t>		 [0, 0, 1]</a:t>
            </a:r>
            <a:br>
              <a:rPr lang="en-GB"/>
            </a:br>
            <a:r>
              <a:rPr lang="en-GB"/>
              <a:t>[1, 0, 1, 0]             [1, 1, 0]        [0, 1, 1]</a:t>
            </a:r>
            <a:br>
              <a:rPr lang="en-GB"/>
            </a:br>
            <a:r>
              <a:rPr lang="en-GB"/>
              <a:t>[0, 2, 0, 2]     x      [0, 1, 0]   =   [4, 4, 0]</a:t>
            </a:r>
            <a:br>
              <a:rPr lang="en-GB"/>
            </a:br>
            <a:r>
              <a:rPr lang="en-GB"/>
              <a:t>[1, 1, 1, 1]             [1, 1, 0]        [2, 3, 1]</a:t>
            </a:r>
            <a:endParaRPr/>
          </a:p>
          <a:p>
            <a:pPr indent="0" lvl="0" marL="9144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71" name="Google Shape;271;p22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  <p:pic>
        <p:nvPicPr>
          <p:cNvPr descr="Ảnh có chứa ảnh chụp màn hình&#10;&#10;Mô tả được tạo tự động" id="272" name="Google Shape;27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5839" y="1670527"/>
            <a:ext cx="5803142" cy="3805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Self-Attention</a:t>
            </a:r>
            <a:endParaRPr/>
          </a:p>
        </p:txBody>
      </p:sp>
      <p:sp>
        <p:nvSpPr>
          <p:cNvPr id="278" name="Google Shape;278;p23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Tính trọng số Query cho từng input: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                               [1, 0, 1]</a:t>
            </a:r>
            <a:br>
              <a:rPr lang="en-GB"/>
            </a:br>
            <a:r>
              <a:rPr lang="en-GB"/>
              <a:t>[1, 0, 1, 0]               [1, 0, 0]          [1, 0, 2]</a:t>
            </a:r>
            <a:br>
              <a:rPr lang="en-GB"/>
            </a:br>
            <a:r>
              <a:rPr lang="en-GB"/>
              <a:t>[0, 2, 0, 2]       x     [0, 0, 1] =       [2, 2, 2]</a:t>
            </a:r>
            <a:br>
              <a:rPr lang="en-GB"/>
            </a:br>
            <a:r>
              <a:rPr lang="en-GB"/>
              <a:t>[1, 1, 1, 1]                  [0, 1, 1]           [2, 1, 3]</a:t>
            </a:r>
            <a:endParaRPr/>
          </a:p>
        </p:txBody>
      </p:sp>
      <p:sp>
        <p:nvSpPr>
          <p:cNvPr id="279" name="Google Shape;279;p23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  <p:pic>
        <p:nvPicPr>
          <p:cNvPr descr="Ảnh có chứa ảnh chụp màn hình&#10;&#10;Mô tả được tạo tự động" id="280" name="Google Shape;28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4439" y="1530454"/>
            <a:ext cx="5910626" cy="38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Self-Attention</a:t>
            </a:r>
            <a:endParaRPr/>
          </a:p>
        </p:txBody>
      </p:sp>
      <p:sp>
        <p:nvSpPr>
          <p:cNvPr id="286" name="Google Shape;286;p24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Input1: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                     [0, 4, 2]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[1, 0, 2]    x   [1, 4, 3]     =     [2, 4, 4]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                      [1, 0, 1]</a:t>
            </a:r>
            <a:endParaRPr/>
          </a:p>
          <a:p>
            <a:pPr indent="-11430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r>
              <a:t/>
            </a:r>
            <a:endParaRPr/>
          </a:p>
        </p:txBody>
      </p:sp>
      <p:sp>
        <p:nvSpPr>
          <p:cNvPr id="287" name="Google Shape;287;p24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  <p:pic>
        <p:nvPicPr>
          <p:cNvPr descr="Ảnh có chứa ảnh chụp màn hình&#10;&#10;Mô tả được tạo tự động" id="288" name="Google Shape;28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5976" y="1178351"/>
            <a:ext cx="6908260" cy="4154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Self-Attention</a:t>
            </a:r>
            <a:endParaRPr/>
          </a:p>
        </p:txBody>
      </p:sp>
      <p:sp>
        <p:nvSpPr>
          <p:cNvPr id="294" name="Google Shape;294;p25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Tính chỉ số Attention Score cho từng input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Softmax: </a:t>
            </a:r>
            <a:r>
              <a:rPr lang="en-GB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softmax([2, 4, 4]) = [0.0, 0.5, 0.5]</a:t>
            </a:r>
            <a:br>
              <a:rPr lang="en-GB" sz="1100">
                <a:solidFill>
                  <a:schemeClr val="dk1"/>
                </a:solidFill>
              </a:rPr>
            </a:b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95" name="Google Shape;295;p25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  <p:pic>
        <p:nvPicPr>
          <p:cNvPr descr="Ảnh có chứa ảnh chụp màn hình&#10;&#10;Mô tả được tạo tự động" id="296" name="Google Shape;2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474" y="1644253"/>
            <a:ext cx="7505414" cy="4513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Self-Attention</a:t>
            </a:r>
            <a:endParaRPr/>
          </a:p>
        </p:txBody>
      </p:sp>
      <p:sp>
        <p:nvSpPr>
          <p:cNvPr id="302" name="Google Shape;302;p26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Nhân Value với score vừa tính: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1: 0.0 * [1, 2, 3] = [0.0, 0.0, 0.0]</a:t>
            </a:r>
            <a:br>
              <a:rPr lang="en-GB"/>
            </a:br>
            <a:r>
              <a:rPr lang="en-GB"/>
              <a:t>2: 0.5 * [2, 8, 0] = [1.0, 4.0, 0.0]</a:t>
            </a:r>
            <a:br>
              <a:rPr lang="en-GB"/>
            </a:br>
            <a:r>
              <a:rPr lang="en-GB"/>
              <a:t>3: 0.5 * [2, 6, 3] = [1.0, 3.0, 1.5]</a:t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303" name="Google Shape;303;p26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  <p:pic>
        <p:nvPicPr>
          <p:cNvPr descr="Ảnh có chứa ảnh chụp màn hình&#10;&#10;Mô tả được tạo tự động" id="304" name="Google Shape;30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2767" y="1737360"/>
            <a:ext cx="7251318" cy="43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Self-Attention</a:t>
            </a:r>
            <a:endParaRPr/>
          </a:p>
        </p:txBody>
      </p:sp>
      <p:sp>
        <p:nvSpPr>
          <p:cNvPr id="310" name="Google Shape;310;p27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Sum-weighted ra output1 và áp dụng lại với input 2 và input 3</a:t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311" name="Google Shape;311;p27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  <p:pic>
        <p:nvPicPr>
          <p:cNvPr descr="Ảnh có chứa ảnh chụp màn hình&#10;&#10;Mô tả được tạo tự động" id="312" name="Google Shape;3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9574" y="1011981"/>
            <a:ext cx="8399934" cy="5051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Multi Head Self-Attention</a:t>
            </a:r>
            <a:endParaRPr/>
          </a:p>
        </p:txBody>
      </p:sp>
      <p:pic>
        <p:nvPicPr>
          <p:cNvPr id="318" name="Google Shape;318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173" y="2051640"/>
            <a:ext cx="7528027" cy="376078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8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  <p:pic>
        <p:nvPicPr>
          <p:cNvPr id="320" name="Google Shape;32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3800" y="1939527"/>
            <a:ext cx="6968920" cy="387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4041" y="1939527"/>
            <a:ext cx="6628437" cy="3821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Transformer</a:t>
            </a:r>
            <a:endParaRPr/>
          </a:p>
        </p:txBody>
      </p:sp>
      <p:sp>
        <p:nvSpPr>
          <p:cNvPr id="327" name="Google Shape;327;p29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Input Embedding + Positional Embedding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Self-Attention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Skip connection + LayerNorm</a:t>
            </a:r>
            <a:endParaRPr/>
          </a:p>
        </p:txBody>
      </p:sp>
      <p:sp>
        <p:nvSpPr>
          <p:cNvPr id="328" name="Google Shape;328;p29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1. Giới thiệu</a:t>
            </a:r>
            <a:endParaRPr/>
          </a:p>
        </p:txBody>
      </p:sp>
      <p:sp>
        <p:nvSpPr>
          <p:cNvPr id="114" name="Google Shape;114;p3"/>
          <p:cNvSpPr txBox="1"/>
          <p:nvPr>
            <p:ph idx="1" type="body"/>
          </p:nvPr>
        </p:nvSpPr>
        <p:spPr>
          <a:xfrm>
            <a:off x="1097280" y="2120900"/>
            <a:ext cx="4639736" cy="1991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b="1" lang="en-GB"/>
              <a:t>-Bài toán :</a:t>
            </a:r>
            <a:endParaRPr b="1" i="1"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Nhận dạng và trích xuất thông tin từ ảnh chụp căn cước công dân theo các trường như: họ trên, ngày tháng năm sinh, quê quán, nơi thường trú, số căn cước,…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1066800" y="4315813"/>
            <a:ext cx="5379021" cy="1621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None/>
            </a:pPr>
            <a:r>
              <a:rPr b="1" i="0" lang="en-GB" sz="19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-Ứng dụng :</a:t>
            </a:r>
            <a:endParaRPr/>
          </a:p>
          <a:p>
            <a:pPr indent="-120650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 "/>
            </a:pPr>
            <a:r>
              <a:rPr b="0" i="0" lang="en-GB" sz="19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Tăng tốc độ quy trình xử lý của các giao dịch viên, các hệ thống ví điện tử tại Việt Nam. </a:t>
            </a:r>
            <a:endParaRPr b="0" i="0" sz="1900" u="none" cap="none" strike="noStrike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6" name="Google Shape;116;p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0069" y="1936477"/>
            <a:ext cx="3376333" cy="209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7294" y="4275268"/>
            <a:ext cx="4016188" cy="2027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LayerNorm</a:t>
            </a:r>
            <a:endParaRPr/>
          </a:p>
        </p:txBody>
      </p:sp>
      <p:pic>
        <p:nvPicPr>
          <p:cNvPr id="334" name="Google Shape;334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0510" y="2008676"/>
            <a:ext cx="6911939" cy="371126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0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Transformer</a:t>
            </a:r>
            <a:endParaRPr/>
          </a:p>
        </p:txBody>
      </p:sp>
      <p:sp>
        <p:nvSpPr>
          <p:cNvPr id="341" name="Google Shape;341;p31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Input Embedding + Positional Embedding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Self-Attention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Skip connection + LayerNorm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Optimizer</a:t>
            </a:r>
            <a:endParaRPr/>
          </a:p>
        </p:txBody>
      </p:sp>
      <p:sp>
        <p:nvSpPr>
          <p:cNvPr id="342" name="Google Shape;342;p31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Optimizer</a:t>
            </a:r>
            <a:endParaRPr/>
          </a:p>
        </p:txBody>
      </p:sp>
      <p:pic>
        <p:nvPicPr>
          <p:cNvPr id="348" name="Google Shape;348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968" y="2010545"/>
            <a:ext cx="8489024" cy="3760788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2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Transformer</a:t>
            </a:r>
            <a:endParaRPr/>
          </a:p>
        </p:txBody>
      </p:sp>
      <p:sp>
        <p:nvSpPr>
          <p:cNvPr id="355" name="Google Shape;355;p33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Input Embedding + Positional Embedding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Self-Attention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Skip connection + LayerNorm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Optimizer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- Label Smoothing</a:t>
            </a:r>
            <a:endParaRPr/>
          </a:p>
        </p:txBody>
      </p:sp>
      <p:sp>
        <p:nvSpPr>
          <p:cNvPr id="356" name="Google Shape;356;p33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Label Smoothing</a:t>
            </a:r>
            <a:endParaRPr/>
          </a:p>
        </p:txBody>
      </p:sp>
      <p:pic>
        <p:nvPicPr>
          <p:cNvPr id="362" name="Google Shape;362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0994" y="3031219"/>
            <a:ext cx="8992379" cy="1524132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4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/>
          <p:nvPr>
            <p:ph type="title"/>
          </p:nvPr>
        </p:nvSpPr>
        <p:spPr>
          <a:xfrm>
            <a:off x="1097280" y="286603"/>
            <a:ext cx="10058400" cy="964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>
                <a:latin typeface="Quattrocento Sans"/>
                <a:ea typeface="Quattrocento Sans"/>
                <a:cs typeface="Quattrocento Sans"/>
                <a:sym typeface="Quattrocento Sans"/>
              </a:rPr>
              <a:t>EXIF data </a:t>
            </a:r>
            <a:endParaRPr/>
          </a:p>
        </p:txBody>
      </p:sp>
      <p:sp>
        <p:nvSpPr>
          <p:cNvPr id="369" name="Google Shape;369;p35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  <p:pic>
        <p:nvPicPr>
          <p:cNvPr id="370" name="Google Shape;370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5723" y="1953593"/>
            <a:ext cx="7246295" cy="4456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EXIF Orientation</a:t>
            </a:r>
            <a:endParaRPr/>
          </a:p>
        </p:txBody>
      </p:sp>
      <p:pic>
        <p:nvPicPr>
          <p:cNvPr id="376" name="Google Shape;376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667" y="2185505"/>
            <a:ext cx="6194408" cy="376089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6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  <p:pic>
        <p:nvPicPr>
          <p:cNvPr id="378" name="Google Shape;37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5966" y="2183257"/>
            <a:ext cx="3681895" cy="3761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2. Tiền xử lý dữ liệu</a:t>
            </a:r>
            <a:endParaRPr/>
          </a:p>
        </p:txBody>
      </p:sp>
      <p:sp>
        <p:nvSpPr>
          <p:cNvPr id="123" name="Google Shape;123;p4"/>
          <p:cNvSpPr txBox="1"/>
          <p:nvPr>
            <p:ph idx="1" type="body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GB">
                <a:latin typeface="Quattrocento Sans"/>
                <a:ea typeface="Quattrocento Sans"/>
                <a:cs typeface="Quattrocento Sans"/>
                <a:sym typeface="Quattrocento Sans"/>
              </a:rPr>
              <a:t>Augment data: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+ xoay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>
                <a:latin typeface="Quattrocento Sans"/>
                <a:ea typeface="Quattrocento Sans"/>
                <a:cs typeface="Quattrocento Sans"/>
                <a:sym typeface="Quattrocento Sans"/>
              </a:rPr>
              <a:t>+ đa dạng kích thước thẻ căn cước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>
                <a:latin typeface="Quattrocento Sans"/>
                <a:ea typeface="Quattrocento Sans"/>
                <a:cs typeface="Quattrocento Sans"/>
                <a:sym typeface="Quattrocento Sans"/>
              </a:rPr>
              <a:t>+ thay đổi độ sáng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GB">
                <a:latin typeface="Quattrocento Sans"/>
                <a:ea typeface="Quattrocento Sans"/>
                <a:cs typeface="Quattrocento Sans"/>
                <a:sym typeface="Quattrocento Sans"/>
              </a:rPr>
              <a:t>=&gt; Từ 120 ảnh gốc -&gt; 600 ảnh.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4" name="Google Shape;124;p4"/>
          <p:cNvSpPr txBox="1"/>
          <p:nvPr>
            <p:ph idx="10" type="dt"/>
          </p:nvPr>
        </p:nvSpPr>
        <p:spPr>
          <a:xfrm>
            <a:off x="7966499" y="5970977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Ảnh gốc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5" name="Google Shape;125;p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2032" y="2243324"/>
            <a:ext cx="5136692" cy="3426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>
            <p:ph type="title"/>
          </p:nvPr>
        </p:nvSpPr>
        <p:spPr>
          <a:xfrm>
            <a:off x="1097280" y="286603"/>
            <a:ext cx="10058400" cy="997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>
                <a:latin typeface="Quattrocento Sans"/>
                <a:ea typeface="Quattrocento Sans"/>
                <a:cs typeface="Quattrocento Sans"/>
                <a:sym typeface="Quattrocento Sans"/>
              </a:rPr>
              <a:t>Augment Data</a:t>
            </a:r>
            <a:endParaRPr/>
          </a:p>
        </p:txBody>
      </p:sp>
      <p:pic>
        <p:nvPicPr>
          <p:cNvPr id="131" name="Google Shape;131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671" y="2122574"/>
            <a:ext cx="4904779" cy="3678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5160" y="2120900"/>
            <a:ext cx="4581304" cy="37481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06/09/2020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>
                <a:latin typeface="Quattrocento Sans"/>
                <a:ea typeface="Quattrocento Sans"/>
                <a:cs typeface="Quattrocento Sans"/>
                <a:sym typeface="Quattrocento Sans"/>
              </a:rPr>
              <a:t>3. Pipeline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9" name="Google Shape;139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709" y="1913141"/>
            <a:ext cx="10646228" cy="438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>
                <a:latin typeface="Quattrocento Sans"/>
                <a:ea typeface="Quattrocento Sans"/>
                <a:cs typeface="Quattrocento Sans"/>
                <a:sym typeface="Quattrocento Sans"/>
              </a:rPr>
              <a:t>4. Cropper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5" name="Google Shape;145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747" y="2006082"/>
            <a:ext cx="10552922" cy="3840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 txBox="1"/>
          <p:nvPr>
            <p:ph type="title"/>
          </p:nvPr>
        </p:nvSpPr>
        <p:spPr>
          <a:xfrm>
            <a:off x="1097280" y="286603"/>
            <a:ext cx="10058400" cy="10857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Kiến trúc YoloTiny-V4</a:t>
            </a:r>
            <a:endParaRPr/>
          </a:p>
        </p:txBody>
      </p:sp>
      <p:pic>
        <p:nvPicPr>
          <p:cNvPr descr="Ảnh có chứa ảnh chụp màn hình, màn hình, điều khiển, từ xa&#10;&#10;Mô tả được tạo tự động" id="151" name="Google Shape;151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666" l="0" r="-3" t="0"/>
          <a:stretch/>
        </p:blipFill>
        <p:spPr>
          <a:xfrm>
            <a:off x="671804" y="1950098"/>
            <a:ext cx="5505061" cy="43014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>
            <p:ph idx="2" type="body"/>
          </p:nvPr>
        </p:nvSpPr>
        <p:spPr>
          <a:xfrm>
            <a:off x="6820678" y="2120900"/>
            <a:ext cx="4335002" cy="3748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GB"/>
              <a:t>Kiến trúc 1 Block</a:t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153" name="Google Shape;153;p8"/>
          <p:cNvSpPr txBox="1"/>
          <p:nvPr>
            <p:ph idx="10" type="dt"/>
          </p:nvPr>
        </p:nvSpPr>
        <p:spPr>
          <a:xfrm rot="5400000">
            <a:off x="4008954" y="4118011"/>
            <a:ext cx="4417144" cy="8132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pic>
        <p:nvPicPr>
          <p:cNvPr descr="Ảnh có chứa ảnh chụp màn hình, đồng hồ&#10;&#10;Mô tả được tạo tự động" id="154" name="Google Shape;15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9549" y="2941964"/>
            <a:ext cx="5787952" cy="2317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/>
          <p:nvPr>
            <p:ph type="title"/>
          </p:nvPr>
        </p:nvSpPr>
        <p:spPr>
          <a:xfrm>
            <a:off x="1097280" y="286603"/>
            <a:ext cx="10058400" cy="10832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Quattrocento Sans"/>
              <a:buNone/>
            </a:pPr>
            <a:r>
              <a:rPr lang="en-GB"/>
              <a:t>Detect 4 góc và quốc huy</a:t>
            </a:r>
            <a:endParaRPr/>
          </a:p>
        </p:txBody>
      </p:sp>
      <p:pic>
        <p:nvPicPr>
          <p:cNvPr descr="Ảnh có chứa thực phẩm&#10;&#10;Mô tả được tạo tự động" id="160" name="Google Shape;160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963" y="2219230"/>
            <a:ext cx="4703014" cy="3506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9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6249" y="2227896"/>
            <a:ext cx="4639736" cy="3479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ustomer service man depressed" id="162" name="Google Shape;16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19791" y="5675186"/>
            <a:ext cx="1274418" cy="11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hủ đề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2020-09-05T14:15:09Z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0x0101000A0D3E43CFCD8443B1FA7A8808A723A4</vt:lpwstr>
  </property>
</Properties>
</file>